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738AD695-58C7-49F6-9576-3FD3FAFEEC6B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ln w="0">
            <a:noFill/>
          </a:ln>
        </p:spPr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89040" y="4822920"/>
            <a:ext cx="5511600" cy="39456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sldNum" idx="7"/>
          </p:nvPr>
        </p:nvSpPr>
        <p:spPr>
          <a:xfrm>
            <a:off x="3902760" y="9519120"/>
            <a:ext cx="2985120" cy="50256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algn="r">
              <a:lnSpc>
                <a:spcPct val="100000"/>
              </a:lnSpc>
              <a:buNone/>
              <a:defRPr lang="fr-FR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B968B62-622A-453E-99F8-C639037C64DE}" type="slidenum">
              <a:rPr lang="fr-FR" sz="1300" b="0" strike="noStrike" spc="-1">
                <a:latin typeface="Times New Roman"/>
              </a:rPr>
              <a:t>1</a:t>
            </a:fld>
            <a:endParaRPr lang="fr-FR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20" y="1252440"/>
            <a:ext cx="6013080" cy="3382560"/>
          </a:xfrm>
          <a:prstGeom prst="rect">
            <a:avLst/>
          </a:prstGeom>
          <a:ln w="0">
            <a:noFill/>
          </a:ln>
        </p:spPr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89040" y="4822920"/>
            <a:ext cx="5511600" cy="39456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Bonjour, est ce que parmi vous, il y a quelqu’un qui N’A PAS de peluche qui traîne chez lui ? Je vois que nous faisons le même constat, nous avons tous des peluches qui traînent chez nous dont on ne sait pas quoi faire et qu’on ne veut pas jeter. R-Teddy leur offre une seconde vie, c’est la 1</a:t>
            </a:r>
            <a:r>
              <a:rPr lang="fr-FR" sz="2000" b="0" strike="noStrike" spc="-1" baseline="30000">
                <a:latin typeface="Arial"/>
              </a:rPr>
              <a:t>ère</a:t>
            </a:r>
            <a:r>
              <a:rPr lang="fr-FR" sz="2000" b="0" strike="noStrike" spc="-1">
                <a:latin typeface="Arial"/>
              </a:rPr>
              <a:t> filière de recyclage des peluches en France.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Je vais commencer par vous présenter l’équipe</a:t>
            </a:r>
          </a:p>
          <a:p>
            <a:pPr marL="216000" indent="-216000">
              <a:lnSpc>
                <a:spcPct val="100000"/>
              </a:lnSpc>
              <a:buNone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 idx="8"/>
          </p:nvPr>
        </p:nvSpPr>
        <p:spPr>
          <a:xfrm>
            <a:off x="3902760" y="9519120"/>
            <a:ext cx="2985120" cy="50256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algn="r">
              <a:lnSpc>
                <a:spcPct val="100000"/>
              </a:lnSpc>
              <a:buNone/>
              <a:defRPr lang="fr-FR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50BAED0-9E77-4ED1-B298-53F859241D38}" type="slidenum">
              <a:rPr lang="fr-FR" sz="1300" b="0" strike="noStrike" spc="-1">
                <a:latin typeface="Times New Roman"/>
              </a:rPr>
              <a:t>2</a:t>
            </a:fld>
            <a:endParaRPr lang="fr-FR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20" y="1252440"/>
            <a:ext cx="6013080" cy="3382560"/>
          </a:xfrm>
          <a:prstGeom prst="rect">
            <a:avLst/>
          </a:prstGeom>
          <a:ln w="0">
            <a:noFill/>
          </a:ln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9040" y="4822920"/>
            <a:ext cx="5511600" cy="39456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sldNum" idx="9"/>
          </p:nvPr>
        </p:nvSpPr>
        <p:spPr>
          <a:xfrm>
            <a:off x="3902760" y="9519120"/>
            <a:ext cx="2985120" cy="50256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algn="r">
              <a:lnSpc>
                <a:spcPct val="100000"/>
              </a:lnSpc>
              <a:buNone/>
              <a:defRPr lang="fr-FR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2048011-9032-4F42-95CF-44632AD59C67}" type="slidenum">
              <a:rPr lang="fr-FR" sz="1300" b="0" strike="noStrike" spc="-1">
                <a:latin typeface="Times New Roman"/>
              </a:rPr>
              <a:t>3</a:t>
            </a:fld>
            <a:endParaRPr lang="fr-FR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20" y="1252440"/>
            <a:ext cx="6013080" cy="3382560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9040" y="4822920"/>
            <a:ext cx="5511600" cy="39456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10"/>
          </p:nvPr>
        </p:nvSpPr>
        <p:spPr>
          <a:xfrm>
            <a:off x="3902760" y="9519120"/>
            <a:ext cx="2985120" cy="50256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algn="r">
              <a:lnSpc>
                <a:spcPct val="100000"/>
              </a:lnSpc>
              <a:buNone/>
              <a:defRPr lang="fr-FR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C77E786-CEEC-49B2-8892-0166D22D5EF6}" type="slidenum">
              <a:rPr lang="fr-FR" sz="1300" b="0" strike="noStrike" spc="-1">
                <a:latin typeface="Times New Roman"/>
              </a:rPr>
              <a:t>4</a:t>
            </a:fld>
            <a:endParaRPr lang="fr-FR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20" y="1252440"/>
            <a:ext cx="6013080" cy="3382560"/>
          </a:xfrm>
          <a:prstGeom prst="rect">
            <a:avLst/>
          </a:prstGeom>
          <a:ln w="0">
            <a:noFill/>
          </a:ln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9040" y="4822920"/>
            <a:ext cx="5511600" cy="39456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 idx="11"/>
          </p:nvPr>
        </p:nvSpPr>
        <p:spPr>
          <a:xfrm>
            <a:off x="3902760" y="9519120"/>
            <a:ext cx="2985120" cy="50256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algn="r">
              <a:lnSpc>
                <a:spcPct val="100000"/>
              </a:lnSpc>
              <a:buNone/>
              <a:defRPr lang="fr-FR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8B076A7-6711-4D89-A3F4-8929A3310ED4}" type="slidenum">
              <a:rPr lang="fr-FR" sz="1300" b="0" strike="noStrike" spc="-1">
                <a:latin typeface="Times New Roman"/>
              </a:rPr>
              <a:t>5</a:t>
            </a:fld>
            <a:endParaRPr lang="fr-FR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20" y="1252440"/>
            <a:ext cx="6013080" cy="3382560"/>
          </a:xfrm>
          <a:prstGeom prst="rect">
            <a:avLst/>
          </a:prstGeom>
          <a:ln w="0">
            <a:noFill/>
          </a:ln>
        </p:spPr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89040" y="4822920"/>
            <a:ext cx="5511600" cy="39456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 idx="12"/>
          </p:nvPr>
        </p:nvSpPr>
        <p:spPr>
          <a:xfrm>
            <a:off x="3902760" y="9519120"/>
            <a:ext cx="2985120" cy="50256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algn="r">
              <a:lnSpc>
                <a:spcPct val="100000"/>
              </a:lnSpc>
              <a:buNone/>
              <a:defRPr lang="fr-FR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6A3FE54-9028-4393-8656-EF3449A060B4}" type="slidenum">
              <a:rPr lang="fr-FR" sz="1300" b="0" strike="noStrike" spc="-1">
                <a:latin typeface="Times New Roman"/>
              </a:rPr>
              <a:t>6</a:t>
            </a:fld>
            <a:endParaRPr lang="fr-FR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ln w="0">
            <a:noFill/>
          </a:ln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89040" y="4822920"/>
            <a:ext cx="5511600" cy="39456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Bonjour, est ce que parmi vous, il y a quelqu’un qui N’A PAS de peluche qui traîne chez lui ? Je vois que nous faisons le même constat, nous avons tous des peluches qui traînent chez nous dont on ne sait pas quoi faire et qu’on ne veut pas jeter. R-Teddy leur offre une seconde vie, c’est la 1</a:t>
            </a:r>
            <a:r>
              <a:rPr lang="fr-FR" sz="2000" b="0" strike="noStrike" spc="-1" baseline="30000">
                <a:latin typeface="Arial"/>
              </a:rPr>
              <a:t>ère</a:t>
            </a:r>
            <a:r>
              <a:rPr lang="fr-FR" sz="2000" b="0" strike="noStrike" spc="-1">
                <a:latin typeface="Arial"/>
              </a:rPr>
              <a:t> filière de recyclage des peluches en France.</a:t>
            </a: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2000" b="0" strike="noStrike" spc="-1">
                <a:latin typeface="Arial"/>
              </a:rPr>
              <a:t>Je vais commencer par vous présenter l’équipe</a:t>
            </a:r>
          </a:p>
          <a:p>
            <a:pPr marL="216000" indent="-216000">
              <a:lnSpc>
                <a:spcPct val="100000"/>
              </a:lnSpc>
              <a:buNone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sldNum" idx="13"/>
          </p:nvPr>
        </p:nvSpPr>
        <p:spPr>
          <a:xfrm>
            <a:off x="3902760" y="9519120"/>
            <a:ext cx="2985120" cy="50256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algn="r">
              <a:lnSpc>
                <a:spcPct val="100000"/>
              </a:lnSpc>
              <a:buNone/>
              <a:defRPr lang="fr-FR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9216582-76F0-4E7C-9F32-5CDCFB4E4B16}" type="slidenum">
              <a:rPr lang="fr-FR" sz="1300" b="0" strike="noStrike" spc="-1">
                <a:latin typeface="Times New Roman"/>
              </a:rPr>
              <a:t>7</a:t>
            </a:fld>
            <a:endParaRPr lang="fr-FR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20" y="1252440"/>
            <a:ext cx="6013080" cy="3382560"/>
          </a:xfrm>
          <a:prstGeom prst="rect">
            <a:avLst/>
          </a:prstGeom>
          <a:ln w="0">
            <a:noFill/>
          </a:ln>
        </p:spPr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89040" y="4822920"/>
            <a:ext cx="5511600" cy="39456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Num" idx="14"/>
          </p:nvPr>
        </p:nvSpPr>
        <p:spPr>
          <a:xfrm>
            <a:off x="3902760" y="9519120"/>
            <a:ext cx="2985120" cy="50256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algn="r">
              <a:lnSpc>
                <a:spcPct val="100000"/>
              </a:lnSpc>
              <a:buNone/>
              <a:defRPr lang="fr-FR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50EA0E8-A4AC-4E48-938D-3A15B92D0A10}" type="slidenum">
              <a:rPr lang="fr-FR" sz="1300" b="0" strike="noStrike" spc="-1">
                <a:latin typeface="Times New Roman"/>
              </a:rPr>
              <a:t>8</a:t>
            </a:fld>
            <a:endParaRPr lang="fr-FR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20" y="1252440"/>
            <a:ext cx="6013080" cy="3382560"/>
          </a:xfrm>
          <a:prstGeom prst="rect">
            <a:avLst/>
          </a:prstGeom>
          <a:ln w="0">
            <a:noFill/>
          </a:ln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9040" y="4822920"/>
            <a:ext cx="5511600" cy="39456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sldNum" idx="15"/>
          </p:nvPr>
        </p:nvSpPr>
        <p:spPr>
          <a:xfrm>
            <a:off x="3902760" y="9519120"/>
            <a:ext cx="2985120" cy="50256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algn="r">
              <a:lnSpc>
                <a:spcPct val="100000"/>
              </a:lnSpc>
              <a:buNone/>
              <a:defRPr lang="fr-FR" sz="13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A6B48D0-D0C2-44B7-9990-6945D6A26F45}" type="slidenum">
              <a:rPr lang="fr-FR" sz="1300" b="0" strike="noStrike" spc="-1">
                <a:latin typeface="Times New Roman"/>
              </a:rPr>
              <a:t>9</a:t>
            </a:fld>
            <a:endParaRPr lang="fr-FR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E0862DF-BAC3-4368-884F-A43F5418D60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DDE73AF-BB1F-4DBD-B822-1B0928C75CD1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7B51C87-4103-4F8C-BE98-19FAB6C4A3EB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4D7DAEC-2B97-44F7-817A-309427F6518E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BA8A1D0-EB70-4332-9B66-55E3610DA45F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8405898-712A-434E-B32B-A1AD70D60C70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B93ED0F-9A39-427E-9565-EB71D23C776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77237D5-F917-4D50-83F2-A570B2C22EB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88676B-8C16-40EC-B83E-B2B934BD878B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0A09796-FD18-440B-808A-3366DC13FC2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DB7A759-3F75-41B7-A5B7-5C4B6684085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D7D488-105E-4FF8-B183-2636C271309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18A05C7-917F-4A55-9C78-710B853F51A9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2.mp3"/><Relationship Id="rId7" Type="http://schemas.openxmlformats.org/officeDocument/2006/relationships/image" Target="../media/image12.jpeg"/><Relationship Id="rId2" Type="http://schemas.microsoft.com/office/2007/relationships/media" Target="../media/media2.mp3"/><Relationship Id="rId1" Type="http://schemas.openxmlformats.org/officeDocument/2006/relationships/tags" Target="../tags/tag6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3"/>
          <p:cNvPicPr/>
          <p:nvPr/>
        </p:nvPicPr>
        <p:blipFill>
          <a:blip r:embed="rId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48" name="Image 7"/>
          <p:cNvPicPr/>
          <p:nvPr/>
        </p:nvPicPr>
        <p:blipFill>
          <a:blip r:embed="rId6"/>
          <a:stretch/>
        </p:blipFill>
        <p:spPr>
          <a:xfrm>
            <a:off x="8995680" y="5243040"/>
            <a:ext cx="3196080" cy="1614600"/>
          </a:xfrm>
          <a:prstGeom prst="rect">
            <a:avLst/>
          </a:prstGeom>
          <a:ln w="0">
            <a:noFill/>
          </a:ln>
        </p:spPr>
      </p:pic>
      <p:pic>
        <p:nvPicPr>
          <p:cNvPr id="2" name="funny-accompanying-background-music-for-video-vlogs-one-day-baby-154587">
            <a:hlinkClick r:id="" action="ppaction://media"/>
            <a:extLst>
              <a:ext uri="{FF2B5EF4-FFF2-40B4-BE49-F238E27FC236}">
                <a16:creationId xmlns:a16="http://schemas.microsoft.com/office/drawing/2014/main" id="{8CDED61A-66C1-0DB1-72BA-318E775E60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66">
        <p:fade/>
      </p:transition>
    </mc:Choice>
    <mc:Fallback xmlns="">
      <p:transition spd="med" advTm="2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5"/>
          <p:cNvSpPr/>
          <p:nvPr/>
        </p:nvSpPr>
        <p:spPr>
          <a:xfrm>
            <a:off x="0" y="6067080"/>
            <a:ext cx="12128400" cy="56736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ZoneTexte 11"/>
          <p:cNvSpPr/>
          <p:nvPr/>
        </p:nvSpPr>
        <p:spPr>
          <a:xfrm>
            <a:off x="-9360" y="258840"/>
            <a:ext cx="12200760" cy="52380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000" rIns="90000" bIns="18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3200" b="1" strike="noStrike" spc="-1">
                <a:solidFill>
                  <a:srgbClr val="FFFFFF"/>
                </a:solidFill>
                <a:latin typeface="Calibri"/>
              </a:rPr>
              <a:t>Un projet innovant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52" name="Image 12"/>
          <p:cNvPicPr/>
          <p:nvPr/>
        </p:nvPicPr>
        <p:blipFill>
          <a:blip r:embed="rId4"/>
          <a:stretch/>
        </p:blipFill>
        <p:spPr>
          <a:xfrm>
            <a:off x="684000" y="6061320"/>
            <a:ext cx="1159920" cy="585720"/>
          </a:xfrm>
          <a:prstGeom prst="rect">
            <a:avLst/>
          </a:prstGeom>
          <a:ln w="0">
            <a:noFill/>
          </a:ln>
        </p:spPr>
      </p:pic>
      <p:pic>
        <p:nvPicPr>
          <p:cNvPr id="53" name="Image 6"/>
          <p:cNvPicPr/>
          <p:nvPr/>
        </p:nvPicPr>
        <p:blipFill>
          <a:blip r:embed="rId4"/>
          <a:stretch/>
        </p:blipFill>
        <p:spPr>
          <a:xfrm>
            <a:off x="3434760" y="1793880"/>
            <a:ext cx="2331720" cy="1177920"/>
          </a:xfrm>
          <a:prstGeom prst="rect">
            <a:avLst/>
          </a:prstGeom>
          <a:ln w="0">
            <a:noFill/>
          </a:ln>
        </p:spPr>
      </p:pic>
      <p:sp>
        <p:nvSpPr>
          <p:cNvPr id="54" name="ZoneTexte 7"/>
          <p:cNvSpPr/>
          <p:nvPr/>
        </p:nvSpPr>
        <p:spPr>
          <a:xfrm>
            <a:off x="159480" y="3364920"/>
            <a:ext cx="8882280" cy="191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fr-FR" sz="3000" b="0" strike="noStrike" spc="-1">
                <a:solidFill>
                  <a:srgbClr val="548235"/>
                </a:solidFill>
                <a:latin typeface="Calibri"/>
              </a:rPr>
              <a:t>Récupérer </a:t>
            </a:r>
            <a:r>
              <a:rPr lang="fr-FR" sz="3000" b="1" strike="noStrike" spc="-1">
                <a:solidFill>
                  <a:srgbClr val="0070C0"/>
                </a:solidFill>
                <a:latin typeface="Calibri"/>
              </a:rPr>
              <a:t>les peluches usagées </a:t>
            </a:r>
            <a:endParaRPr lang="fr-FR" sz="3000" b="0" strike="noStrike" spc="-1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lang="fr-FR" sz="3000" b="0" strike="noStrike" spc="-1">
                <a:solidFill>
                  <a:srgbClr val="548235"/>
                </a:solidFill>
                <a:latin typeface="Calibri"/>
              </a:rPr>
              <a:t>Leur donner une seconde vie en les </a:t>
            </a:r>
            <a:r>
              <a:rPr lang="fr-FR" sz="3000" b="1" strike="noStrike" spc="-1">
                <a:solidFill>
                  <a:srgbClr val="0070C0"/>
                </a:solidFill>
                <a:latin typeface="Calibri"/>
              </a:rPr>
              <a:t>recyclant</a:t>
            </a:r>
            <a:endParaRPr lang="fr-FR" sz="3000" b="0" strike="noStrike" spc="-1">
              <a:latin typeface="Arial"/>
            </a:endParaRPr>
          </a:p>
        </p:txBody>
      </p:sp>
      <p:pic>
        <p:nvPicPr>
          <p:cNvPr id="55" name="Image 2"/>
          <p:cNvPicPr/>
          <p:nvPr/>
        </p:nvPicPr>
        <p:blipFill>
          <a:blip r:embed="rId5"/>
          <a:stretch/>
        </p:blipFill>
        <p:spPr>
          <a:xfrm>
            <a:off x="9201600" y="2578680"/>
            <a:ext cx="2990160" cy="348624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48">
        <p:fade/>
      </p:transition>
    </mc:Choice>
    <mc:Fallback xmlns="">
      <p:transition spd="med" advTm="4948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5"/>
          <p:cNvSpPr/>
          <p:nvPr/>
        </p:nvSpPr>
        <p:spPr>
          <a:xfrm>
            <a:off x="0" y="6061320"/>
            <a:ext cx="12191760" cy="53172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44000" rIns="90000" bIns="144000" anchor="t">
            <a:spAutoFit/>
          </a:bodyPr>
          <a:lstStyle/>
          <a:p>
            <a:pPr marL="3763800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</a:rPr>
              <a:t>La 1</a:t>
            </a:r>
            <a:r>
              <a:rPr lang="fr-FR" sz="1600" b="0" strike="noStrike" spc="-1" baseline="30000">
                <a:solidFill>
                  <a:srgbClr val="FFFFFF"/>
                </a:solidFill>
                <a:latin typeface="Calibri"/>
              </a:rPr>
              <a:t>ère</a:t>
            </a:r>
            <a:r>
              <a:rPr lang="fr-FR" sz="1600" b="0" strike="noStrike" spc="-1">
                <a:solidFill>
                  <a:srgbClr val="FFFFFF"/>
                </a:solidFill>
                <a:latin typeface="Calibri"/>
              </a:rPr>
              <a:t> filière de recyclage des peluches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57" name="ZoneTexte 11"/>
          <p:cNvSpPr/>
          <p:nvPr/>
        </p:nvSpPr>
        <p:spPr>
          <a:xfrm>
            <a:off x="-9360" y="270360"/>
            <a:ext cx="12200760" cy="52380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000" rIns="90000" bIns="18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3200" b="1" strike="noStrike" spc="-1">
                <a:solidFill>
                  <a:srgbClr val="FFFFFF"/>
                </a:solidFill>
                <a:latin typeface="Calibri"/>
              </a:rPr>
              <a:t>Un constat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8" name="ZoneTexte 12"/>
          <p:cNvSpPr/>
          <p:nvPr/>
        </p:nvSpPr>
        <p:spPr>
          <a:xfrm>
            <a:off x="6258600" y="1691280"/>
            <a:ext cx="5464800" cy="31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13 millions de peluches vendues par an</a:t>
            </a:r>
            <a:endParaRPr lang="fr-F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8 millions en fin de vie par an soit </a:t>
            </a:r>
            <a:r>
              <a:rPr lang="fr-FR" sz="1800" b="1" strike="noStrike" spc="-1">
                <a:solidFill>
                  <a:srgbClr val="000000"/>
                </a:solidFill>
                <a:latin typeface="Calibri"/>
              </a:rPr>
              <a:t>5 550 tonnes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400" b="0" i="1" strike="noStrike" spc="-1">
                <a:solidFill>
                  <a:srgbClr val="000000"/>
                </a:solidFill>
                <a:latin typeface="Calibri"/>
              </a:rPr>
              <a:t>(estimations Ademe - 2020)</a:t>
            </a:r>
            <a:endParaRPr lang="fr-FR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Un marché de l’occasion faible (30%)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</a:rPr>
              <a:t>3 800 tonnes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des peluches sont enfouies ou incinérées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200" b="1" strike="noStrike" spc="-1">
                <a:solidFill>
                  <a:srgbClr val="0070C0"/>
                </a:solidFill>
                <a:latin typeface="Calibri"/>
              </a:rPr>
              <a:t>	</a:t>
            </a:r>
            <a:endParaRPr lang="fr-FR" sz="2200" b="0" strike="noStrike" spc="-1">
              <a:latin typeface="Arial"/>
            </a:endParaRPr>
          </a:p>
        </p:txBody>
      </p:sp>
      <p:pic>
        <p:nvPicPr>
          <p:cNvPr id="59" name="Image 6"/>
          <p:cNvPicPr/>
          <p:nvPr/>
        </p:nvPicPr>
        <p:blipFill>
          <a:blip r:embed="rId4"/>
          <a:stretch/>
        </p:blipFill>
        <p:spPr>
          <a:xfrm>
            <a:off x="684000" y="6061320"/>
            <a:ext cx="1159920" cy="585720"/>
          </a:xfrm>
          <a:prstGeom prst="rect">
            <a:avLst/>
          </a:prstGeom>
          <a:ln w="0">
            <a:noFill/>
          </a:ln>
        </p:spPr>
      </p:pic>
      <p:pic>
        <p:nvPicPr>
          <p:cNvPr id="60" name="Image 2"/>
          <p:cNvPicPr/>
          <p:nvPr/>
        </p:nvPicPr>
        <p:blipFill>
          <a:blip r:embed="rId5"/>
          <a:stretch/>
        </p:blipFill>
        <p:spPr>
          <a:xfrm>
            <a:off x="545040" y="1845000"/>
            <a:ext cx="4701600" cy="3164040"/>
          </a:xfrm>
          <a:prstGeom prst="rect">
            <a:avLst/>
          </a:prstGeom>
          <a:ln w="0">
            <a:noFill/>
          </a:ln>
          <a:effectLst>
            <a:outerShdw blurRad="50760" dist="37674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61" name="Flèche vers la droite 8"/>
          <p:cNvSpPr/>
          <p:nvPr/>
        </p:nvSpPr>
        <p:spPr>
          <a:xfrm>
            <a:off x="6450480" y="4604760"/>
            <a:ext cx="565560" cy="308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ZoneTexte 3"/>
          <p:cNvSpPr/>
          <p:nvPr/>
        </p:nvSpPr>
        <p:spPr>
          <a:xfrm>
            <a:off x="7140600" y="4524480"/>
            <a:ext cx="31258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1" strike="noStrike" spc="-1">
                <a:solidFill>
                  <a:srgbClr val="0070C0"/>
                </a:solidFill>
                <a:latin typeface="Calibri"/>
              </a:rPr>
              <a:t>Une véritable aberration environnementale !</a:t>
            </a:r>
            <a:endParaRPr lang="fr-FR" sz="1800" b="0" strike="noStrike" spc="-1"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694">
        <p:fade/>
      </p:transition>
    </mc:Choice>
    <mc:Fallback xmlns="">
      <p:transition spd="med" advTm="11694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 : coins arrondis 13"/>
          <p:cNvSpPr/>
          <p:nvPr/>
        </p:nvSpPr>
        <p:spPr>
          <a:xfrm>
            <a:off x="336960" y="1251000"/>
            <a:ext cx="6607080" cy="17672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Rectangle : coins arrondis 12"/>
          <p:cNvSpPr/>
          <p:nvPr/>
        </p:nvSpPr>
        <p:spPr>
          <a:xfrm>
            <a:off x="8148960" y="1166400"/>
            <a:ext cx="3476520" cy="17546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Rectangle : coins arrondis 10"/>
          <p:cNvSpPr/>
          <p:nvPr/>
        </p:nvSpPr>
        <p:spPr>
          <a:xfrm>
            <a:off x="289800" y="4046040"/>
            <a:ext cx="6797160" cy="16966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ZoneTexte 5"/>
          <p:cNvSpPr/>
          <p:nvPr/>
        </p:nvSpPr>
        <p:spPr>
          <a:xfrm>
            <a:off x="0" y="6061320"/>
            <a:ext cx="12191760" cy="53172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44000" rIns="90000" bIns="144000" anchor="t">
            <a:spAutoFit/>
          </a:bodyPr>
          <a:lstStyle/>
          <a:p>
            <a:pPr marL="3763800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</a:rPr>
              <a:t>La 1</a:t>
            </a:r>
            <a:r>
              <a:rPr lang="fr-FR" sz="1600" b="0" strike="noStrike" spc="-1" baseline="30000">
                <a:solidFill>
                  <a:srgbClr val="FFFFFF"/>
                </a:solidFill>
                <a:latin typeface="Calibri"/>
              </a:rPr>
              <a:t>ère</a:t>
            </a:r>
            <a:r>
              <a:rPr lang="fr-FR" sz="1600" b="0" strike="noStrike" spc="-1">
                <a:solidFill>
                  <a:srgbClr val="FFFFFF"/>
                </a:solidFill>
                <a:latin typeface="Calibri"/>
              </a:rPr>
              <a:t> filière de recyclage des peluches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67" name="ZoneTexte 11"/>
          <p:cNvSpPr/>
          <p:nvPr/>
        </p:nvSpPr>
        <p:spPr>
          <a:xfrm>
            <a:off x="-9360" y="289440"/>
            <a:ext cx="12200760" cy="52380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000" rIns="90000" bIns="18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3200" b="1" strike="noStrike" spc="-1">
                <a:solidFill>
                  <a:srgbClr val="FFFFFF"/>
                </a:solidFill>
                <a:latin typeface="Calibri"/>
              </a:rPr>
              <a:t>Une opportunité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68" name="Connecteur droit avec flèche 2"/>
          <p:cNvSpPr/>
          <p:nvPr/>
        </p:nvSpPr>
        <p:spPr>
          <a:xfrm>
            <a:off x="3731040" y="3121560"/>
            <a:ext cx="360" cy="92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07950" cap="sq">
            <a:solidFill>
              <a:srgbClr val="74B32F"/>
            </a:solidFill>
            <a:bevel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Connecteur droit avec flèche 14"/>
          <p:cNvSpPr/>
          <p:nvPr/>
        </p:nvSpPr>
        <p:spPr>
          <a:xfrm>
            <a:off x="7016040" y="1918440"/>
            <a:ext cx="1061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07950" cap="sq">
            <a:solidFill>
              <a:srgbClr val="74B32F"/>
            </a:solidFill>
            <a:bevel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0" name="Image 16"/>
          <p:cNvPicPr/>
          <p:nvPr/>
        </p:nvPicPr>
        <p:blipFill>
          <a:blip r:embed="rId4"/>
          <a:stretch/>
        </p:blipFill>
        <p:spPr>
          <a:xfrm>
            <a:off x="684000" y="6061320"/>
            <a:ext cx="1159920" cy="585720"/>
          </a:xfrm>
          <a:prstGeom prst="rect">
            <a:avLst/>
          </a:prstGeom>
          <a:ln w="0">
            <a:noFill/>
          </a:ln>
        </p:spPr>
      </p:pic>
      <p:sp>
        <p:nvSpPr>
          <p:cNvPr id="71" name="Rectangle 1"/>
          <p:cNvSpPr/>
          <p:nvPr/>
        </p:nvSpPr>
        <p:spPr>
          <a:xfrm>
            <a:off x="289800" y="4297320"/>
            <a:ext cx="6757200" cy="12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C00000"/>
                </a:solidFill>
                <a:latin typeface="Calibri"/>
              </a:rPr>
              <a:t>Un double potentiel  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105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</a:rPr>
              <a:t>- 3 800 tonnes de peluches usagées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sans possibilité de recyclage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- </a:t>
            </a:r>
            <a:r>
              <a:rPr lang="fr-FR" sz="1800" b="1" strike="noStrike" spc="-1">
                <a:solidFill>
                  <a:srgbClr val="000000"/>
                </a:solidFill>
                <a:latin typeface="Calibri"/>
              </a:rPr>
              <a:t>Deux solutions issues de la R&amp;D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en phase de lancement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72" name="Rectangle 3"/>
          <p:cNvSpPr/>
          <p:nvPr/>
        </p:nvSpPr>
        <p:spPr>
          <a:xfrm>
            <a:off x="290520" y="1331640"/>
            <a:ext cx="6653520" cy="185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lang="fr-FR" sz="2400" b="0" strike="noStrike" spc="-1">
                <a:solidFill>
                  <a:srgbClr val="C00000"/>
                </a:solidFill>
                <a:latin typeface="Calibri"/>
              </a:rPr>
              <a:t>Trois besoins </a:t>
            </a: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- </a:t>
            </a:r>
            <a:r>
              <a:rPr lang="fr-FR" sz="1800" b="1" strike="noStrike" spc="-1">
                <a:solidFill>
                  <a:srgbClr val="000000"/>
                </a:solidFill>
                <a:latin typeface="Calibri"/>
              </a:rPr>
              <a:t>Recycler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 les peluches usagées pour éviter de les jeter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- Mettre au point </a:t>
            </a:r>
            <a:r>
              <a:rPr lang="fr-FR" sz="1800" b="1" strike="noStrike" spc="-1">
                <a:solidFill>
                  <a:srgbClr val="000000"/>
                </a:solidFill>
                <a:latin typeface="Calibri"/>
              </a:rPr>
              <a:t>une revalorisation innovante</a:t>
            </a:r>
            <a:endParaRPr lang="fr-FR" sz="1800" b="0" strike="noStrike" spc="-1">
              <a:latin typeface="Arial"/>
            </a:endParaRPr>
          </a:p>
          <a:p>
            <a:pPr marL="285840" indent="-285840" algn="ctr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StarSymbol"/>
              <a:buChar char="-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Développer des </a:t>
            </a:r>
            <a:r>
              <a:rPr lang="fr-FR" sz="1800" b="1" strike="noStrike" spc="-1">
                <a:solidFill>
                  <a:srgbClr val="000000"/>
                </a:solidFill>
                <a:latin typeface="Calibri"/>
              </a:rPr>
              <a:t>produits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intégrés dans l’économie</a:t>
            </a:r>
            <a:r>
              <a:rPr lang="fr-FR" sz="1800" b="1" strike="noStrike" spc="-1">
                <a:solidFill>
                  <a:srgbClr val="000000"/>
                </a:solidFill>
                <a:latin typeface="Calibri"/>
              </a:rPr>
              <a:t> circulaire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73" name="Rectangle 9"/>
          <p:cNvSpPr/>
          <p:nvPr/>
        </p:nvSpPr>
        <p:spPr>
          <a:xfrm>
            <a:off x="8185320" y="1257480"/>
            <a:ext cx="3404160" cy="161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199"/>
              </a:spcAft>
              <a:buNone/>
            </a:pPr>
            <a:r>
              <a:rPr lang="fr-FR" sz="2400" b="0" strike="noStrike" spc="-1">
                <a:solidFill>
                  <a:srgbClr val="C00000"/>
                </a:solidFill>
                <a:latin typeface="Calibri"/>
              </a:rPr>
              <a:t>Un contexte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</a:rPr>
              <a:t>REP* du jouet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entrée en vigueur en 2022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1200" b="0" i="1" strike="noStrike" spc="-1">
                <a:solidFill>
                  <a:srgbClr val="000000"/>
                </a:solidFill>
                <a:latin typeface="Calibri"/>
              </a:rPr>
              <a:t>* Responsabilité élargie du producteur</a:t>
            </a:r>
            <a:endParaRPr lang="fr-FR" sz="1200" b="0" strike="noStrike" spc="-1">
              <a:latin typeface="Arial"/>
            </a:endParaRPr>
          </a:p>
        </p:txBody>
      </p:sp>
      <p:pic>
        <p:nvPicPr>
          <p:cNvPr id="74" name="Image 7"/>
          <p:cNvPicPr/>
          <p:nvPr/>
        </p:nvPicPr>
        <p:blipFill>
          <a:blip r:embed="rId5"/>
          <a:stretch/>
        </p:blipFill>
        <p:spPr>
          <a:xfrm>
            <a:off x="7771320" y="3485880"/>
            <a:ext cx="4440240" cy="261072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52">
        <p:fade/>
      </p:transition>
    </mc:Choice>
    <mc:Fallback xmlns="">
      <p:transition spd="med" advTm="15952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ZoneTexte 5"/>
          <p:cNvSpPr/>
          <p:nvPr/>
        </p:nvSpPr>
        <p:spPr>
          <a:xfrm>
            <a:off x="0" y="6061320"/>
            <a:ext cx="12191760" cy="53172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44000" rIns="90000" bIns="144000" anchor="t">
            <a:spAutoFit/>
          </a:bodyPr>
          <a:lstStyle/>
          <a:p>
            <a:pPr marL="3763800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</a:rPr>
              <a:t>La 1</a:t>
            </a:r>
            <a:r>
              <a:rPr lang="fr-FR" sz="1600" b="0" strike="noStrike" spc="-1" baseline="30000">
                <a:solidFill>
                  <a:srgbClr val="FFFFFF"/>
                </a:solidFill>
                <a:latin typeface="Calibri"/>
              </a:rPr>
              <a:t>ère</a:t>
            </a:r>
            <a:r>
              <a:rPr lang="fr-FR" sz="1600" b="0" strike="noStrike" spc="-1">
                <a:solidFill>
                  <a:srgbClr val="FFFFFF"/>
                </a:solidFill>
                <a:latin typeface="Calibri"/>
              </a:rPr>
              <a:t> filière de recyclage des peluches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76" name="ZoneTexte 11"/>
          <p:cNvSpPr/>
          <p:nvPr/>
        </p:nvSpPr>
        <p:spPr>
          <a:xfrm>
            <a:off x="-9360" y="270360"/>
            <a:ext cx="12200760" cy="52380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000" rIns="90000" bIns="18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3200" b="1" strike="noStrike" spc="-1">
                <a:solidFill>
                  <a:srgbClr val="FFFFFF"/>
                </a:solidFill>
                <a:latin typeface="Calibri"/>
              </a:rPr>
              <a:t>Produit 1 : la plaque acoustique Pierreplume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77" name="Image 8"/>
          <p:cNvPicPr/>
          <p:nvPr/>
        </p:nvPicPr>
        <p:blipFill>
          <a:blip r:embed="rId4"/>
          <a:stretch/>
        </p:blipFill>
        <p:spPr>
          <a:xfrm>
            <a:off x="684000" y="6061320"/>
            <a:ext cx="1159920" cy="585720"/>
          </a:xfrm>
          <a:prstGeom prst="rect">
            <a:avLst/>
          </a:prstGeom>
          <a:ln w="0">
            <a:noFill/>
          </a:ln>
        </p:spPr>
      </p:pic>
      <p:sp>
        <p:nvSpPr>
          <p:cNvPr id="78" name="ZoneTexte 10"/>
          <p:cNvSpPr/>
          <p:nvPr/>
        </p:nvSpPr>
        <p:spPr>
          <a:xfrm>
            <a:off x="3427200" y="947520"/>
            <a:ext cx="7476480" cy="389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000" b="1" strike="noStrike" spc="-1">
                <a:solidFill>
                  <a:srgbClr val="0070C0"/>
                </a:solidFill>
                <a:latin typeface="Calibri"/>
              </a:rPr>
              <a:t>L’innovation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• Un </a:t>
            </a:r>
            <a:r>
              <a:rPr lang="fr-FR" sz="1600" b="1" strike="noStrike" spc="-1">
                <a:solidFill>
                  <a:srgbClr val="000000"/>
                </a:solidFill>
                <a:latin typeface="Calibri"/>
              </a:rPr>
              <a:t>panneau acoustique 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en peluche recyclée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• Une fabrication </a:t>
            </a:r>
            <a:r>
              <a:rPr lang="fr-FR" sz="1600" b="1" strike="noStrike" spc="-1">
                <a:solidFill>
                  <a:srgbClr val="000000"/>
                </a:solidFill>
                <a:latin typeface="Calibri"/>
              </a:rPr>
              <a:t>100% française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 sur la base du brevet Pierreplume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• Un choix de </a:t>
            </a:r>
            <a:r>
              <a:rPr lang="fr-FR" sz="1600" b="1" strike="noStrike" spc="-1">
                <a:solidFill>
                  <a:srgbClr val="000000"/>
                </a:solidFill>
                <a:latin typeface="Calibri"/>
              </a:rPr>
              <a:t>4 coloris 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originaux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• Une variété de formats disponibles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endParaRPr lang="fr-FR" sz="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fr-FR" sz="2000" b="1" strike="noStrike" spc="-1">
                <a:solidFill>
                  <a:srgbClr val="0070C0"/>
                </a:solidFill>
                <a:latin typeface="Calibri"/>
              </a:rPr>
              <a:t>Le marché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• La </a:t>
            </a:r>
            <a:r>
              <a:rPr lang="fr-FR" sz="1600" b="1" strike="noStrike" spc="-1">
                <a:solidFill>
                  <a:srgbClr val="000000"/>
                </a:solidFill>
                <a:latin typeface="Calibri"/>
              </a:rPr>
              <a:t>correction acoustique 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des locaux (bureaux, crèches, open space, etc.)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• </a:t>
            </a:r>
            <a:r>
              <a:rPr lang="fr-FR" sz="1600" b="1" strike="noStrike" spc="-1">
                <a:solidFill>
                  <a:srgbClr val="000000"/>
                </a:solidFill>
                <a:latin typeface="Calibri"/>
              </a:rPr>
              <a:t>Cibles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 : bureaux d’études, architectes d’intérieurs, collectivités, entreprises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1" i="1" strike="noStrike" spc="-1">
                <a:solidFill>
                  <a:srgbClr val="69A12B"/>
                </a:solidFill>
                <a:latin typeface="Calibri"/>
              </a:rPr>
              <a:t>Lancement des ventes : 1</a:t>
            </a:r>
            <a:r>
              <a:rPr lang="fr-FR" sz="1600" b="1" i="1" strike="noStrike" spc="-1" baseline="30000">
                <a:solidFill>
                  <a:srgbClr val="69A12B"/>
                </a:solidFill>
                <a:latin typeface="Calibri"/>
              </a:rPr>
              <a:t>er</a:t>
            </a:r>
            <a:r>
              <a:rPr lang="fr-FR" sz="1600" b="1" i="1" strike="noStrike" spc="-1">
                <a:solidFill>
                  <a:srgbClr val="69A12B"/>
                </a:solidFill>
                <a:latin typeface="Calibri"/>
              </a:rPr>
              <a:t> trimestre 2024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</p:txBody>
      </p:sp>
      <p:pic>
        <p:nvPicPr>
          <p:cNvPr id="79" name="Image 7"/>
          <p:cNvPicPr/>
          <p:nvPr/>
        </p:nvPicPr>
        <p:blipFill>
          <a:blip r:embed="rId5"/>
          <a:stretch/>
        </p:blipFill>
        <p:spPr>
          <a:xfrm>
            <a:off x="0" y="1180080"/>
            <a:ext cx="2899080" cy="4023720"/>
          </a:xfrm>
          <a:prstGeom prst="rect">
            <a:avLst/>
          </a:prstGeom>
          <a:ln w="0">
            <a:noFill/>
          </a:ln>
        </p:spPr>
      </p:pic>
      <p:sp>
        <p:nvSpPr>
          <p:cNvPr id="80" name="ZoneTexte 4"/>
          <p:cNvSpPr/>
          <p:nvPr/>
        </p:nvSpPr>
        <p:spPr>
          <a:xfrm>
            <a:off x="148680" y="5244120"/>
            <a:ext cx="362016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0" i="1" strike="noStrike" spc="-1">
                <a:solidFill>
                  <a:srgbClr val="000000"/>
                </a:solidFill>
                <a:latin typeface="Calibri"/>
              </a:rPr>
              <a:t>La plaque en peluche recyclée : 4 coloris au choix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81" name="ZoneTexte 12"/>
          <p:cNvSpPr/>
          <p:nvPr/>
        </p:nvSpPr>
        <p:spPr>
          <a:xfrm>
            <a:off x="6091560" y="5109480"/>
            <a:ext cx="362016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1200" b="0" i="1" strike="noStrike" spc="-1">
                <a:solidFill>
                  <a:srgbClr val="000000"/>
                </a:solidFill>
                <a:latin typeface="Calibri"/>
              </a:rPr>
              <a:t>Un exemple de réalisation avec les plaques </a:t>
            </a:r>
            <a:endParaRPr lang="fr-FR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fr-FR" sz="1200" b="0" i="1" strike="noStrike" spc="-1">
                <a:solidFill>
                  <a:srgbClr val="000000"/>
                </a:solidFill>
                <a:latin typeface="Calibri"/>
              </a:rPr>
              <a:t>Pierreplume</a:t>
            </a:r>
            <a:endParaRPr lang="fr-FR" sz="12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fr-FR" sz="1200" b="0" i="1" strike="noStrike" spc="-1">
                <a:solidFill>
                  <a:srgbClr val="000000"/>
                </a:solidFill>
                <a:latin typeface="Calibri"/>
              </a:rPr>
              <a:t>(à base de textile recyclé)</a:t>
            </a:r>
            <a:endParaRPr lang="fr-FR" sz="1200" b="0" strike="noStrike" spc="-1">
              <a:latin typeface="Arial"/>
            </a:endParaRPr>
          </a:p>
        </p:txBody>
      </p:sp>
      <p:pic>
        <p:nvPicPr>
          <p:cNvPr id="82" name="Image 9"/>
          <p:cNvPicPr/>
          <p:nvPr/>
        </p:nvPicPr>
        <p:blipFill>
          <a:blip r:embed="rId6"/>
          <a:stretch/>
        </p:blipFill>
        <p:spPr>
          <a:xfrm>
            <a:off x="1646280" y="4506480"/>
            <a:ext cx="1231200" cy="312840"/>
          </a:xfrm>
          <a:prstGeom prst="rect">
            <a:avLst/>
          </a:prstGeom>
          <a:ln w="0">
            <a:noFill/>
          </a:ln>
        </p:spPr>
      </p:pic>
      <p:grpSp>
        <p:nvGrpSpPr>
          <p:cNvPr id="83" name="Groupe 1"/>
          <p:cNvGrpSpPr/>
          <p:nvPr/>
        </p:nvGrpSpPr>
        <p:grpSpPr>
          <a:xfrm>
            <a:off x="9848880" y="4150440"/>
            <a:ext cx="2342880" cy="1917720"/>
            <a:chOff x="9848880" y="4150440"/>
            <a:chExt cx="2342880" cy="1917720"/>
          </a:xfrm>
        </p:grpSpPr>
        <p:pic>
          <p:nvPicPr>
            <p:cNvPr id="84" name="Image 2"/>
            <p:cNvPicPr/>
            <p:nvPr/>
          </p:nvPicPr>
          <p:blipFill>
            <a:blip r:embed="rId7"/>
            <a:stretch/>
          </p:blipFill>
          <p:spPr>
            <a:xfrm>
              <a:off x="9848880" y="4150440"/>
              <a:ext cx="2342880" cy="191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Image 15"/>
            <p:cNvPicPr/>
            <p:nvPr/>
          </p:nvPicPr>
          <p:blipFill>
            <a:blip r:embed="rId6"/>
            <a:stretch/>
          </p:blipFill>
          <p:spPr>
            <a:xfrm>
              <a:off x="9848880" y="4150440"/>
              <a:ext cx="1231200" cy="312840"/>
            </a:xfrm>
            <a:prstGeom prst="rect">
              <a:avLst/>
            </a:prstGeom>
            <a:ln w="0">
              <a:noFill/>
            </a:ln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463">
        <p:fade/>
      </p:transition>
    </mc:Choice>
    <mc:Fallback xmlns="">
      <p:transition spd="med" advTm="18463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ZoneTexte 5"/>
          <p:cNvSpPr/>
          <p:nvPr/>
        </p:nvSpPr>
        <p:spPr>
          <a:xfrm>
            <a:off x="0" y="6061320"/>
            <a:ext cx="12191760" cy="53172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44000" rIns="90000" bIns="144000" anchor="t">
            <a:spAutoFit/>
          </a:bodyPr>
          <a:lstStyle/>
          <a:p>
            <a:pPr marL="3763800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</a:rPr>
              <a:t>La 1</a:t>
            </a:r>
            <a:r>
              <a:rPr lang="fr-FR" sz="1600" b="0" strike="noStrike" spc="-1" baseline="30000">
                <a:solidFill>
                  <a:srgbClr val="FFFFFF"/>
                </a:solidFill>
                <a:latin typeface="Calibri"/>
              </a:rPr>
              <a:t>ère</a:t>
            </a:r>
            <a:r>
              <a:rPr lang="fr-FR" sz="1600" b="0" strike="noStrike" spc="-1">
                <a:solidFill>
                  <a:srgbClr val="FFFFFF"/>
                </a:solidFill>
                <a:latin typeface="Calibri"/>
              </a:rPr>
              <a:t> filière de recyclage des peluches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87" name="ZoneTexte 11"/>
          <p:cNvSpPr/>
          <p:nvPr/>
        </p:nvSpPr>
        <p:spPr>
          <a:xfrm>
            <a:off x="-9360" y="270360"/>
            <a:ext cx="12200760" cy="52380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000" rIns="90000" bIns="18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3200" b="1" strike="noStrike" spc="-1">
                <a:solidFill>
                  <a:srgbClr val="FFFFFF"/>
                </a:solidFill>
                <a:latin typeface="Calibri"/>
              </a:rPr>
              <a:t>Produit 2 : la TeddyDéco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88" name="Image 8"/>
          <p:cNvPicPr/>
          <p:nvPr/>
        </p:nvPicPr>
        <p:blipFill>
          <a:blip r:embed="rId4"/>
          <a:stretch/>
        </p:blipFill>
        <p:spPr>
          <a:xfrm>
            <a:off x="684000" y="6061320"/>
            <a:ext cx="1159920" cy="585720"/>
          </a:xfrm>
          <a:prstGeom prst="rect">
            <a:avLst/>
          </a:prstGeom>
          <a:ln w="0">
            <a:noFill/>
          </a:ln>
        </p:spPr>
      </p:pic>
      <p:sp>
        <p:nvSpPr>
          <p:cNvPr id="89" name="ZoneTexte 10"/>
          <p:cNvSpPr/>
          <p:nvPr/>
        </p:nvSpPr>
        <p:spPr>
          <a:xfrm>
            <a:off x="3008160" y="1383480"/>
            <a:ext cx="5694480" cy="348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fr-FR" sz="2000" b="1" strike="noStrike" spc="-1">
                <a:solidFill>
                  <a:srgbClr val="0070C0"/>
                </a:solidFill>
                <a:latin typeface="Calibri"/>
              </a:rPr>
              <a:t>L’innovation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• Des </a:t>
            </a:r>
            <a:r>
              <a:rPr lang="fr-FR" sz="1600" b="1" strike="noStrike" spc="-1">
                <a:solidFill>
                  <a:srgbClr val="000000"/>
                </a:solidFill>
                <a:latin typeface="Calibri"/>
              </a:rPr>
              <a:t>panneaux de décoration 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pour chambres d’enfants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• Une gamme avec </a:t>
            </a:r>
            <a:r>
              <a:rPr lang="fr-FR" sz="1600" b="1" strike="noStrike" spc="-1">
                <a:solidFill>
                  <a:srgbClr val="000000"/>
                </a:solidFill>
                <a:latin typeface="Calibri"/>
              </a:rPr>
              <a:t>plusieurs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600" b="1" strike="noStrike" spc="-1">
                <a:solidFill>
                  <a:srgbClr val="000000"/>
                </a:solidFill>
                <a:latin typeface="Calibri"/>
              </a:rPr>
              <a:t>formes de découpes 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et des éléments de déco (yeux, bouches, etc.)</a:t>
            </a:r>
            <a:br>
              <a:rPr sz="800"/>
            </a:b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fr-FR" sz="2000" b="1" strike="noStrike" spc="-1">
                <a:solidFill>
                  <a:srgbClr val="0070C0"/>
                </a:solidFill>
                <a:latin typeface="Calibri"/>
              </a:rPr>
              <a:t>Le marché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• </a:t>
            </a:r>
            <a:r>
              <a:rPr lang="fr-FR" sz="1600" b="1" strike="noStrike" spc="-1">
                <a:solidFill>
                  <a:srgbClr val="000000"/>
                </a:solidFill>
                <a:latin typeface="Calibri"/>
              </a:rPr>
              <a:t>Cibles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 : puériculture et petite enfance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• </a:t>
            </a:r>
            <a:r>
              <a:rPr lang="fr-FR" sz="1600" b="1" strike="noStrike" spc="-1">
                <a:solidFill>
                  <a:srgbClr val="000000"/>
                </a:solidFill>
                <a:latin typeface="Calibri"/>
              </a:rPr>
              <a:t>Atouts marketing du produit : 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la matière première (la peluche… qui revient dans la chambre d’enfant), les coloris très doux, un produit 100% Made in France et « économie circulaire ».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1600" b="1" i="1" strike="noStrike" spc="-1">
                <a:solidFill>
                  <a:srgbClr val="69A12B"/>
                </a:solidFill>
                <a:latin typeface="Calibri"/>
              </a:rPr>
              <a:t>Lancement des ventes : 2</a:t>
            </a:r>
            <a:r>
              <a:rPr lang="fr-FR" sz="1600" b="1" i="1" strike="noStrike" spc="-1" baseline="30000">
                <a:solidFill>
                  <a:srgbClr val="69A12B"/>
                </a:solidFill>
                <a:latin typeface="Calibri"/>
              </a:rPr>
              <a:t>ème</a:t>
            </a:r>
            <a:r>
              <a:rPr lang="fr-FR" sz="1600" b="1" i="1" strike="noStrike" spc="-1">
                <a:solidFill>
                  <a:srgbClr val="69A12B"/>
                </a:solidFill>
                <a:latin typeface="Calibri"/>
              </a:rPr>
              <a:t> trimestre 2024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600" b="0" strike="noStrike" spc="-1">
              <a:latin typeface="Arial"/>
            </a:endParaRPr>
          </a:p>
        </p:txBody>
      </p:sp>
      <p:pic>
        <p:nvPicPr>
          <p:cNvPr id="90" name="Image 3"/>
          <p:cNvPicPr/>
          <p:nvPr/>
        </p:nvPicPr>
        <p:blipFill>
          <a:blip r:embed="rId5"/>
          <a:stretch/>
        </p:blipFill>
        <p:spPr>
          <a:xfrm>
            <a:off x="0" y="798840"/>
            <a:ext cx="2832840" cy="3750480"/>
          </a:xfrm>
          <a:prstGeom prst="rect">
            <a:avLst/>
          </a:prstGeom>
          <a:ln w="0">
            <a:noFill/>
          </a:ln>
        </p:spPr>
      </p:pic>
      <p:pic>
        <p:nvPicPr>
          <p:cNvPr id="91" name="Image 6"/>
          <p:cNvPicPr/>
          <p:nvPr/>
        </p:nvPicPr>
        <p:blipFill>
          <a:blip r:embed="rId6"/>
          <a:stretch/>
        </p:blipFill>
        <p:spPr>
          <a:xfrm>
            <a:off x="8725680" y="3263760"/>
            <a:ext cx="3443040" cy="279720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065">
        <p:fade/>
      </p:transition>
    </mc:Choice>
    <mc:Fallback xmlns="">
      <p:transition spd="med" advTm="16065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ZoneTexte 5"/>
          <p:cNvSpPr/>
          <p:nvPr/>
        </p:nvSpPr>
        <p:spPr>
          <a:xfrm>
            <a:off x="0" y="6067080"/>
            <a:ext cx="12128400" cy="56736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ZoneTexte 11"/>
          <p:cNvSpPr/>
          <p:nvPr/>
        </p:nvSpPr>
        <p:spPr>
          <a:xfrm>
            <a:off x="-9360" y="258840"/>
            <a:ext cx="12200760" cy="52380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000" rIns="90000" bIns="18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3200" b="1" strike="noStrike" spc="-1">
                <a:solidFill>
                  <a:srgbClr val="FFFFFF"/>
                </a:solidFill>
                <a:latin typeface="Calibri"/>
              </a:rPr>
              <a:t>Une société reconnue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94" name="Image 12"/>
          <p:cNvPicPr/>
          <p:nvPr/>
        </p:nvPicPr>
        <p:blipFill>
          <a:blip r:embed="rId6"/>
          <a:stretch/>
        </p:blipFill>
        <p:spPr>
          <a:xfrm>
            <a:off x="684000" y="6061320"/>
            <a:ext cx="1159920" cy="585720"/>
          </a:xfrm>
          <a:prstGeom prst="rect">
            <a:avLst/>
          </a:prstGeom>
          <a:ln w="0">
            <a:noFill/>
          </a:ln>
        </p:spPr>
      </p:pic>
      <p:sp>
        <p:nvSpPr>
          <p:cNvPr id="95" name="Rectangle 1"/>
          <p:cNvSpPr/>
          <p:nvPr/>
        </p:nvSpPr>
        <p:spPr>
          <a:xfrm>
            <a:off x="850320" y="1236960"/>
            <a:ext cx="41562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200" b="1" strike="noStrike" spc="-1">
                <a:solidFill>
                  <a:srgbClr val="0070C0"/>
                </a:solidFill>
                <a:latin typeface="Calibri"/>
                <a:ea typeface="Times New Roman"/>
              </a:rPr>
              <a:t>Des soutiens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96" name="Rectangle 9"/>
          <p:cNvSpPr/>
          <p:nvPr/>
        </p:nvSpPr>
        <p:spPr>
          <a:xfrm>
            <a:off x="850320" y="3523680"/>
            <a:ext cx="41562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200" b="1" strike="noStrike" spc="-1">
                <a:solidFill>
                  <a:srgbClr val="0070C0"/>
                </a:solidFill>
                <a:latin typeface="Calibri"/>
                <a:ea typeface="Times New Roman"/>
              </a:rPr>
              <a:t>Un label et une reconnaissance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97" name="Rectangle 3"/>
          <p:cNvSpPr/>
          <p:nvPr/>
        </p:nvSpPr>
        <p:spPr>
          <a:xfrm>
            <a:off x="818640" y="3999173"/>
            <a:ext cx="614096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16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Label</a:t>
            </a:r>
            <a:r>
              <a:rPr lang="fr-FR" sz="16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16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attribué par Initiative France aux entreprises qui se distinguent par leur impact positif  et par leur caractère innovant. </a:t>
            </a:r>
            <a:endParaRPr lang="fr-FR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fr-FR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1600" b="1" strike="noStrike" spc="-1" dirty="0">
                <a:solidFill>
                  <a:srgbClr val="69A12B"/>
                </a:solidFill>
                <a:latin typeface="Calibri"/>
                <a:ea typeface="Times New Roman"/>
              </a:rPr>
              <a:t>R-Teddy a obtenu le Prix Initiative Remarquable 2023 dans la catégorie « entreprise à impact environnemental ».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98" name="ZoneTexte 2"/>
          <p:cNvSpPr/>
          <p:nvPr/>
        </p:nvSpPr>
        <p:spPr>
          <a:xfrm>
            <a:off x="8512560" y="1667880"/>
            <a:ext cx="1534680" cy="16628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9" name="Image 6"/>
          <p:cNvPicPr/>
          <p:nvPr/>
        </p:nvPicPr>
        <p:blipFill>
          <a:blip r:embed="rId7"/>
          <a:stretch/>
        </p:blipFill>
        <p:spPr>
          <a:xfrm>
            <a:off x="9236160" y="3327120"/>
            <a:ext cx="2955600" cy="2415240"/>
          </a:xfrm>
          <a:prstGeom prst="rect">
            <a:avLst/>
          </a:prstGeom>
          <a:ln w="0">
            <a:noFill/>
          </a:ln>
        </p:spPr>
      </p:pic>
      <p:pic>
        <p:nvPicPr>
          <p:cNvPr id="100" name="Image 8"/>
          <p:cNvPicPr/>
          <p:nvPr/>
        </p:nvPicPr>
        <p:blipFill rotWithShape="1">
          <a:blip r:embed="rId8"/>
          <a:srcRect l="21611"/>
          <a:stretch/>
        </p:blipFill>
        <p:spPr>
          <a:xfrm>
            <a:off x="7078133" y="3898080"/>
            <a:ext cx="1892440" cy="1266120"/>
          </a:xfrm>
          <a:prstGeom prst="rect">
            <a:avLst/>
          </a:prstGeom>
          <a:ln w="0">
            <a:noFill/>
          </a:ln>
        </p:spPr>
      </p:pic>
      <p:pic>
        <p:nvPicPr>
          <p:cNvPr id="101" name="Image 16"/>
          <p:cNvPicPr/>
          <p:nvPr/>
        </p:nvPicPr>
        <p:blipFill>
          <a:blip r:embed="rId9"/>
          <a:stretch/>
        </p:blipFill>
        <p:spPr>
          <a:xfrm>
            <a:off x="684000" y="1693800"/>
            <a:ext cx="8369640" cy="1495800"/>
          </a:xfrm>
          <a:prstGeom prst="rect">
            <a:avLst/>
          </a:prstGeom>
          <a:ln w="0">
            <a:noFill/>
          </a:ln>
        </p:spPr>
      </p:pic>
      <p:pic>
        <p:nvPicPr>
          <p:cNvPr id="2" name="omedy-21407">
            <a:hlinkClick r:id="" action="ppaction://media"/>
            <a:extLst>
              <a:ext uri="{FF2B5EF4-FFF2-40B4-BE49-F238E27FC236}">
                <a16:creationId xmlns:a16="http://schemas.microsoft.com/office/drawing/2014/main" id="{6959813F-173B-97FB-7E4C-F0E7B6DE43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in="500" out="1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872">
        <p:fade/>
      </p:transition>
    </mc:Choice>
    <mc:Fallback xmlns="">
      <p:transition spd="med" advTm="12872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ZoneTexte 5"/>
          <p:cNvSpPr/>
          <p:nvPr/>
        </p:nvSpPr>
        <p:spPr>
          <a:xfrm>
            <a:off x="0" y="6061320"/>
            <a:ext cx="12191760" cy="53172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44000" rIns="90000" bIns="144000" anchor="t">
            <a:spAutoFit/>
          </a:bodyPr>
          <a:lstStyle/>
          <a:p>
            <a:pPr marL="3763800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</a:rPr>
              <a:t>La 1</a:t>
            </a:r>
            <a:r>
              <a:rPr lang="fr-FR" sz="1600" b="0" strike="noStrike" spc="-1" baseline="30000">
                <a:solidFill>
                  <a:srgbClr val="FFFFFF"/>
                </a:solidFill>
                <a:latin typeface="Calibri"/>
              </a:rPr>
              <a:t>ère</a:t>
            </a:r>
            <a:r>
              <a:rPr lang="fr-FR" sz="1600" b="0" strike="noStrike" spc="-1">
                <a:solidFill>
                  <a:srgbClr val="FFFFFF"/>
                </a:solidFill>
                <a:latin typeface="Calibri"/>
              </a:rPr>
              <a:t> filière de recyclage des peluches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103" name="ZoneTexte 11"/>
          <p:cNvSpPr/>
          <p:nvPr/>
        </p:nvSpPr>
        <p:spPr>
          <a:xfrm>
            <a:off x="-9360" y="270360"/>
            <a:ext cx="12200760" cy="52380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000" rIns="90000" bIns="18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3200" b="1" strike="noStrike" spc="-1">
                <a:solidFill>
                  <a:srgbClr val="FFFFFF"/>
                </a:solidFill>
                <a:latin typeface="Calibri"/>
              </a:rPr>
              <a:t>Une société au cœur de l’économie circulaire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04" name="Rectangle : coins arrondis 30"/>
          <p:cNvSpPr/>
          <p:nvPr/>
        </p:nvSpPr>
        <p:spPr>
          <a:xfrm>
            <a:off x="765720" y="1094400"/>
            <a:ext cx="10428120" cy="1027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5" name="Image 24"/>
          <p:cNvPicPr/>
          <p:nvPr/>
        </p:nvPicPr>
        <p:blipFill>
          <a:blip r:embed="rId4"/>
          <a:stretch/>
        </p:blipFill>
        <p:spPr>
          <a:xfrm>
            <a:off x="684000" y="6061320"/>
            <a:ext cx="1159920" cy="585720"/>
          </a:xfrm>
          <a:prstGeom prst="rect">
            <a:avLst/>
          </a:prstGeom>
          <a:ln w="0">
            <a:noFill/>
          </a:ln>
        </p:spPr>
      </p:pic>
      <p:pic>
        <p:nvPicPr>
          <p:cNvPr id="106" name="Image 2"/>
          <p:cNvPicPr/>
          <p:nvPr/>
        </p:nvPicPr>
        <p:blipFill>
          <a:blip r:embed="rId5"/>
          <a:stretch/>
        </p:blipFill>
        <p:spPr>
          <a:xfrm>
            <a:off x="7734240" y="3044160"/>
            <a:ext cx="4534200" cy="3016800"/>
          </a:xfrm>
          <a:prstGeom prst="rect">
            <a:avLst/>
          </a:prstGeom>
          <a:ln w="0">
            <a:noFill/>
          </a:ln>
        </p:spPr>
      </p:pic>
      <p:sp>
        <p:nvSpPr>
          <p:cNvPr id="107" name="ZoneTexte 18"/>
          <p:cNvSpPr/>
          <p:nvPr/>
        </p:nvSpPr>
        <p:spPr>
          <a:xfrm>
            <a:off x="716400" y="1876320"/>
            <a:ext cx="9284760" cy="361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• 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</a:rPr>
              <a:t>Récupérer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 les peluches usagées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• 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</a:rPr>
              <a:t>Revaloriser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 ces « déchets » avec des procédés peu gourmands en énergie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• 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</a:rPr>
              <a:t>Fabriquer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 des produits recyclables et écoconçus, 100% français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• 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</a:rPr>
              <a:t>Développer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 des partenariats durables avec des chantiers d’insertion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• 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</a:rPr>
              <a:t>Créer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 des emplois pérennes et contribuer à une dynamique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   de territoire (Valréas dans le Vaucluse)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800" b="0" strike="noStrike" spc="-1"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302">
        <p:fade/>
      </p:transition>
    </mc:Choice>
    <mc:Fallback xmlns="">
      <p:transition spd="med" advTm="14302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ZoneTexte 11"/>
          <p:cNvSpPr/>
          <p:nvPr/>
        </p:nvSpPr>
        <p:spPr>
          <a:xfrm>
            <a:off x="-9360" y="0"/>
            <a:ext cx="12200760" cy="783000"/>
          </a:xfrm>
          <a:prstGeom prst="rect">
            <a:avLst/>
          </a:prstGeom>
          <a:solidFill>
            <a:srgbClr val="74B3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9" name="Image 3"/>
          <p:cNvPicPr/>
          <p:nvPr/>
        </p:nvPicPr>
        <p:blipFill>
          <a:blip r:embed="rId4"/>
          <a:stretch/>
        </p:blipFill>
        <p:spPr>
          <a:xfrm>
            <a:off x="0" y="783360"/>
            <a:ext cx="7811280" cy="6074280"/>
          </a:xfrm>
          <a:prstGeom prst="rect">
            <a:avLst/>
          </a:prstGeom>
          <a:ln w="0">
            <a:noFill/>
          </a:ln>
        </p:spPr>
      </p:pic>
      <p:pic>
        <p:nvPicPr>
          <p:cNvPr id="110" name="Image 9"/>
          <p:cNvPicPr/>
          <p:nvPr/>
        </p:nvPicPr>
        <p:blipFill>
          <a:blip r:embed="rId5"/>
          <a:stretch/>
        </p:blipFill>
        <p:spPr>
          <a:xfrm>
            <a:off x="5938920" y="1177920"/>
            <a:ext cx="2621520" cy="1324080"/>
          </a:xfrm>
          <a:prstGeom prst="rect">
            <a:avLst/>
          </a:prstGeom>
          <a:ln w="0">
            <a:noFill/>
          </a:ln>
        </p:spPr>
      </p:pic>
      <p:sp>
        <p:nvSpPr>
          <p:cNvPr id="111" name="Rectangle 12"/>
          <p:cNvSpPr/>
          <p:nvPr/>
        </p:nvSpPr>
        <p:spPr>
          <a:xfrm>
            <a:off x="3412800" y="2523960"/>
            <a:ext cx="76734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2000" b="1" strike="noStrike" spc="-1">
                <a:solidFill>
                  <a:srgbClr val="0070C0"/>
                </a:solidFill>
                <a:latin typeface="Arial"/>
              </a:rPr>
              <a:t>La 1</a:t>
            </a:r>
            <a:r>
              <a:rPr lang="fr-FR" sz="2000" b="1" strike="noStrike" spc="-1" baseline="30000">
                <a:solidFill>
                  <a:srgbClr val="0070C0"/>
                </a:solidFill>
                <a:latin typeface="Arial"/>
              </a:rPr>
              <a:t>ère</a:t>
            </a:r>
            <a:r>
              <a:rPr lang="fr-FR" sz="2000" b="1" strike="noStrike" spc="-1">
                <a:solidFill>
                  <a:srgbClr val="0070C0"/>
                </a:solidFill>
                <a:latin typeface="Arial"/>
              </a:rPr>
              <a:t> filière de recyclage des peluches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12" name="Rectangle 5"/>
          <p:cNvSpPr/>
          <p:nvPr/>
        </p:nvSpPr>
        <p:spPr>
          <a:xfrm>
            <a:off x="6116760" y="3820680"/>
            <a:ext cx="2595960" cy="143064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2000" b="1" strike="noStrike" spc="-1">
                <a:solidFill>
                  <a:srgbClr val="69A12B"/>
                </a:solidFill>
                <a:latin typeface="Arial"/>
              </a:rPr>
              <a:t>Contact</a:t>
            </a:r>
            <a:r>
              <a:rPr lang="fr-FR" sz="2000" b="1" strike="noStrike" spc="-1">
                <a:solidFill>
                  <a:srgbClr val="0070C0"/>
                </a:solidFill>
                <a:latin typeface="Arial"/>
              </a:rPr>
              <a:t> 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99"/>
              </a:spcAft>
              <a:buNone/>
            </a:pPr>
            <a:r>
              <a:rPr lang="fr-FR" sz="1500" b="1" strike="noStrike" spc="-1">
                <a:solidFill>
                  <a:srgbClr val="0070C0"/>
                </a:solidFill>
                <a:latin typeface="Arial"/>
              </a:rPr>
              <a:t>Émilie Dumant</a:t>
            </a:r>
            <a:endParaRPr lang="fr-FR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1400" b="0" strike="noStrike" spc="-1">
                <a:solidFill>
                  <a:srgbClr val="404040"/>
                </a:solidFill>
                <a:latin typeface="Arial"/>
              </a:rPr>
              <a:t>Tél. : 06 70 67 45 58</a:t>
            </a:r>
            <a:endParaRPr lang="fr-F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1400" b="0" strike="noStrike" spc="-1">
                <a:solidFill>
                  <a:srgbClr val="404040"/>
                </a:solidFill>
                <a:latin typeface="Arial"/>
              </a:rPr>
              <a:t>Mail : emilie@r-teddy.fr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13" name="Rectangle 6"/>
          <p:cNvSpPr/>
          <p:nvPr/>
        </p:nvSpPr>
        <p:spPr>
          <a:xfrm>
            <a:off x="2985840" y="6465600"/>
            <a:ext cx="272916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fr-FR" sz="1100" b="1" strike="noStrike" spc="-1">
                <a:solidFill>
                  <a:srgbClr val="44546A"/>
                </a:solidFill>
                <a:latin typeface="Calibri"/>
              </a:rPr>
              <a:t>R-Teddy – Cité du Végétal – 84600 VALRÉAS 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114" name="Rectangle 7"/>
          <p:cNvSpPr/>
          <p:nvPr/>
        </p:nvSpPr>
        <p:spPr>
          <a:xfrm>
            <a:off x="3578040" y="5409720"/>
            <a:ext cx="76734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fr-FR" sz="2400" b="1" strike="noStrike" spc="-1">
                <a:solidFill>
                  <a:srgbClr val="0070C0"/>
                </a:solidFill>
                <a:latin typeface="Arial"/>
              </a:rPr>
              <a:t>www.r-teddy.fr</a:t>
            </a:r>
            <a:endParaRPr lang="fr-FR" sz="2400" b="0" strike="noStrike" spc="-1"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64">
        <p:fade/>
      </p:transition>
    </mc:Choice>
    <mc:Fallback xmlns="">
      <p:transition spd="med" advTm="3664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1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</TotalTime>
  <Words>677</Words>
  <Application>Microsoft Office PowerPoint</Application>
  <PresentationFormat>Grand écran</PresentationFormat>
  <Paragraphs>93</Paragraphs>
  <Slides>9</Slides>
  <Notes>9</Notes>
  <HiddenSlides>0</HiddenSlides>
  <MMClips>2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StarSymbol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Emilie Dumant</dc:creator>
  <dc:description/>
  <cp:lastModifiedBy>Emilie Dumant</cp:lastModifiedBy>
  <cp:revision>142</cp:revision>
  <cp:lastPrinted>2023-05-11T09:56:38Z</cp:lastPrinted>
  <dcterms:created xsi:type="dcterms:W3CDTF">2022-03-18T17:07:19Z</dcterms:created>
  <dcterms:modified xsi:type="dcterms:W3CDTF">2023-06-30T12:27:23Z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9</vt:i4>
  </property>
  <property fmtid="{D5CDD505-2E9C-101B-9397-08002B2CF9AE}" pid="4" name="PresentationFormat">
    <vt:lpwstr>Grand écran</vt:lpwstr>
  </property>
  <property fmtid="{D5CDD505-2E9C-101B-9397-08002B2CF9AE}" pid="5" name="Slides">
    <vt:i4>9</vt:i4>
  </property>
</Properties>
</file>